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49" r:id="rId2"/>
    <p:sldId id="297" r:id="rId3"/>
    <p:sldId id="346" r:id="rId4"/>
    <p:sldId id="350" r:id="rId5"/>
    <p:sldId id="305" r:id="rId6"/>
    <p:sldId id="396" r:id="rId7"/>
    <p:sldId id="298" r:id="rId8"/>
    <p:sldId id="377" r:id="rId9"/>
    <p:sldId id="375" r:id="rId10"/>
    <p:sldId id="387" r:id="rId11"/>
    <p:sldId id="388" r:id="rId12"/>
    <p:sldId id="385" r:id="rId13"/>
    <p:sldId id="341" r:id="rId14"/>
    <p:sldId id="382" r:id="rId15"/>
    <p:sldId id="311" r:id="rId16"/>
    <p:sldId id="393" r:id="rId17"/>
    <p:sldId id="314" r:id="rId18"/>
    <p:sldId id="316" r:id="rId19"/>
    <p:sldId id="363" r:id="rId20"/>
    <p:sldId id="370" r:id="rId21"/>
    <p:sldId id="369" r:id="rId22"/>
    <p:sldId id="342" r:id="rId23"/>
    <p:sldId id="329" r:id="rId24"/>
    <p:sldId id="330" r:id="rId25"/>
    <p:sldId id="331" r:id="rId26"/>
    <p:sldId id="343" r:id="rId27"/>
    <p:sldId id="398" r:id="rId28"/>
    <p:sldId id="322" r:id="rId29"/>
    <p:sldId id="399" r:id="rId30"/>
    <p:sldId id="323" r:id="rId31"/>
    <p:sldId id="328" r:id="rId32"/>
    <p:sldId id="400" r:id="rId33"/>
    <p:sldId id="401" r:id="rId34"/>
    <p:sldId id="324" r:id="rId35"/>
    <p:sldId id="344" r:id="rId36"/>
    <p:sldId id="318" r:id="rId37"/>
    <p:sldId id="334" r:id="rId38"/>
    <p:sldId id="355" r:id="rId39"/>
    <p:sldId id="333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47757" autoAdjust="0"/>
  </p:normalViewPr>
  <p:slideViewPr>
    <p:cSldViewPr snapToGrid="0" snapToObjects="1">
      <p:cViewPr varScale="1">
        <p:scale>
          <a:sx n="45" d="100"/>
          <a:sy n="45" d="100"/>
        </p:scale>
        <p:origin x="-248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9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62F53-655B-C340-8C5C-C47920263308}" type="datetimeFigureOut">
              <a:t>3/16/15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7EAF7-4359-324B-8676-8375DCBA1977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670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0F185-7415-FF44-B960-2B3375E16A67}" type="datetimeFigureOut">
              <a:t>3/16/15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F4C8C-070F-D646-9C99-12E8675E805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10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34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45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45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45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0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solidFill>
            <a:srgbClr val="FFFFFF"/>
          </a:solidFill>
          <a:ln/>
        </p:spPr>
      </p:sp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83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9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322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29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i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7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85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29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0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1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23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92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0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03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47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4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0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66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60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41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349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11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0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60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9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7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72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69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6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06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34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4C8C-070F-D646-9C99-12E8675E805E}" type="slidenum"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0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78C0-1079-C24E-A267-ED52ECD50175}" type="datetime1">
              <a:t>3/16/15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29A5-19FA-BE40-8FC9-724354B9F8C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7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42" y="338554"/>
            <a:ext cx="8595552" cy="674833"/>
          </a:xfrm>
        </p:spPr>
        <p:txBody>
          <a:bodyPr lIns="0" tIns="0" rIns="0">
            <a:noAutofit/>
          </a:bodyPr>
          <a:lstStyle>
            <a:lvl1pPr>
              <a:defRPr sz="4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42" y="1208888"/>
            <a:ext cx="8595552" cy="5012538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82242" y="6221427"/>
            <a:ext cx="8595552" cy="448968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1" y="1013387"/>
            <a:ext cx="9143999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3902779" y="6589962"/>
            <a:ext cx="1359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0"/>
              <a:t>© Sascha Boehme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459452" y="6589962"/>
            <a:ext cx="1418342" cy="276999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sz="1200" i="0"/>
              <a:t>saschafb@gmail.com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82242" y="0"/>
            <a:ext cx="979034" cy="338554"/>
          </a:xfrm>
          <a:noFill/>
        </p:spPr>
        <p:txBody>
          <a:bodyPr wrap="none" lIns="0" r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33760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91F55-FED1-7D4F-8E10-5A350ED04321}" type="datetime1">
              <a:t>3/16/15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229A5-19FA-BE40-8FC9-724354B9F8C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jpe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Relationship Id="rId9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33" Type="http://schemas.openxmlformats.org/officeDocument/2006/relationships/image" Target="../media/image42.png"/><Relationship Id="rId34" Type="http://schemas.openxmlformats.org/officeDocument/2006/relationships/image" Target="../media/image43.png"/><Relationship Id="rId35" Type="http://schemas.openxmlformats.org/officeDocument/2006/relationships/image" Target="../media/image44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37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jpg"/><Relationship Id="rId6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coin.org" TargetMode="External"/><Relationship Id="rId4" Type="http://schemas.openxmlformats.org/officeDocument/2006/relationships/hyperlink" Target="http://en.wikipedia.org/wiki/Bitcoin" TargetMode="External"/><Relationship Id="rId5" Type="http://schemas.openxmlformats.org/officeDocument/2006/relationships/hyperlink" Target="http://blockchain.info" TargetMode="External"/><Relationship Id="rId6" Type="http://schemas.openxmlformats.org/officeDocument/2006/relationships/hyperlink" Target="http://www.coindesk.com" TargetMode="External"/><Relationship Id="rId7" Type="http://schemas.openxmlformats.org/officeDocument/2006/relationships/hyperlink" Target="http://two-bit-idiot.tumblr.com" TargetMode="External"/><Relationship Id="rId8" Type="http://schemas.openxmlformats.org/officeDocument/2006/relationships/hyperlink" Target="http://www.reddit.com/r/Bitcoin/" TargetMode="External"/><Relationship Id="rId9" Type="http://schemas.openxmlformats.org/officeDocument/2006/relationships/hyperlink" Target="https://www.youtube.com/watch?v=Lx9zgZCMqXE" TargetMode="External"/><Relationship Id="rId10" Type="http://schemas.openxmlformats.org/officeDocument/2006/relationships/hyperlink" Target="http://mitbitcoinexpo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saschafb@gmail.com" TargetMode="External"/><Relationship Id="rId4" Type="http://schemas.openxmlformats.org/officeDocument/2006/relationships/hyperlink" Target="http://www.linkedin.com/in/saschaboehm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05987"/>
            <a:ext cx="9144000" cy="19112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Bitcoin: System Architecture, Opportunities and Challenges</a:t>
            </a: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07464"/>
            <a:ext cx="9144000" cy="1363356"/>
          </a:xfrm>
        </p:spPr>
        <p:txBody>
          <a:bodyPr/>
          <a:lstStyle/>
          <a:p>
            <a:r>
              <a:rPr lang="en-US" dirty="0"/>
              <a:t>Sascha Boehme</a:t>
            </a:r>
          </a:p>
          <a:p>
            <a:r>
              <a:rPr lang="en-US" sz="2000" dirty="0"/>
              <a:t>saschafb@gmail.com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362866"/>
            <a:ext cx="9144000" cy="495134"/>
          </a:xfrm>
          <a:prstGeom prst="rect">
            <a:avLst/>
          </a:prstGeom>
        </p:spPr>
        <p:txBody>
          <a:bodyPr vert="horz" lIns="274320" tIns="45720" rIns="27432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8575675" algn="r"/>
              </a:tabLst>
            </a:pPr>
            <a:r>
              <a:rPr lang="en-US" sz="1400" dirty="0"/>
              <a:t>	March 9, 2015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917210"/>
            <a:ext cx="9144000" cy="461665"/>
          </a:xfrm>
          <a:prstGeom prst="rect">
            <a:avLst/>
          </a:prstGeom>
          <a:effectLst/>
        </p:spPr>
        <p:txBody>
          <a:bodyPr wrap="square">
            <a:noAutofit/>
          </a:bodyPr>
          <a:lstStyle/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6" y="4961612"/>
            <a:ext cx="2327820" cy="531137"/>
          </a:xfrm>
          <a:prstGeom prst="rect">
            <a:avLst/>
          </a:prstGeom>
        </p:spPr>
      </p:pic>
      <p:pic>
        <p:nvPicPr>
          <p:cNvPr id="8" name="Picture 7" descr="mitsd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2" b="44339"/>
          <a:stretch/>
        </p:blipFill>
        <p:spPr>
          <a:xfrm>
            <a:off x="5366856" y="4954078"/>
            <a:ext cx="2364269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5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Bitcoin work?</a:t>
            </a:r>
          </a:p>
        </p:txBody>
      </p:sp>
      <p:graphicFrame>
        <p:nvGraphicFramePr>
          <p:cNvPr id="11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4096414"/>
              </p:ext>
            </p:extLst>
          </p:nvPr>
        </p:nvGraphicFramePr>
        <p:xfrm>
          <a:off x="282575" y="1209675"/>
          <a:ext cx="8594726" cy="4892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9079"/>
                <a:gridCol w="6215647"/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Bitcoin</a:t>
                      </a:r>
                      <a:endParaRPr lang="en-US" sz="1800" b="1" dirty="0"/>
                    </a:p>
                  </a:txBody>
                  <a:tcPr marB="1828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protocol / technology</a:t>
                      </a:r>
                      <a:endParaRPr lang="en-US" sz="1800" baseline="0" dirty="0"/>
                    </a:p>
                  </a:txBody>
                  <a:tcPr marB="182880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/>
                        <a:t>bitcoins</a:t>
                      </a:r>
                      <a:endParaRPr lang="en-US" sz="1800" b="1" dirty="0"/>
                    </a:p>
                  </a:txBody>
                  <a:tcPr marB="1828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</a:t>
                      </a:r>
                      <a:r>
                        <a:rPr lang="en-US" sz="1800" baseline="0" dirty="0"/>
                        <a:t> currency / coin / unit of account</a:t>
                      </a:r>
                      <a:endParaRPr lang="en-US" sz="1800" dirty="0"/>
                    </a:p>
                  </a:txBody>
                  <a:tcPr marB="182880"/>
                </a:tc>
              </a:tr>
              <a:tr h="523932">
                <a:tc>
                  <a:txBody>
                    <a:bodyPr/>
                    <a:lstStyle/>
                    <a:p>
                      <a:r>
                        <a:rPr lang="en-US" sz="1800" b="1" dirty="0"/>
                        <a:t>Transaction</a:t>
                      </a:r>
                    </a:p>
                  </a:txBody>
                  <a:tcPr marB="1828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Transfer o</a:t>
                      </a:r>
                      <a:r>
                        <a:rPr lang="en-US" sz="1800" baseline="0" dirty="0"/>
                        <a:t>f a coin from one owner to the next, signed cryptographically</a:t>
                      </a:r>
                      <a:endParaRPr lang="en-US" sz="1800" dirty="0"/>
                    </a:p>
                  </a:txBody>
                  <a:tcPr marB="182880"/>
                </a:tc>
              </a:tr>
              <a:tr h="310180">
                <a:tc>
                  <a:txBody>
                    <a:bodyPr/>
                    <a:lstStyle/>
                    <a:p>
                      <a:r>
                        <a:rPr lang="en-US" sz="1800" b="1" dirty="0"/>
                        <a:t>Public/Private</a:t>
                      </a:r>
                      <a:r>
                        <a:rPr lang="en-US" sz="1800" b="1" baseline="0" dirty="0"/>
                        <a:t> key</a:t>
                      </a:r>
                      <a:endParaRPr lang="en-US" sz="1800" b="1" dirty="0"/>
                    </a:p>
                  </a:txBody>
                  <a:tcPr marB="1828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receiver’s public key is his Bitcoin</a:t>
                      </a:r>
                      <a:r>
                        <a:rPr lang="en-US" sz="1800" baseline="0" dirty="0"/>
                        <a:t> address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/>
                        <a:t>The sender’s private key is used to digitally sign the transaction</a:t>
                      </a:r>
                      <a:endParaRPr lang="en-US" sz="1800" dirty="0"/>
                    </a:p>
                  </a:txBody>
                  <a:tcPr marB="182880"/>
                </a:tc>
              </a:tr>
              <a:tr h="310180">
                <a:tc>
                  <a:txBody>
                    <a:bodyPr/>
                    <a:lstStyle/>
                    <a:p>
                      <a:r>
                        <a:rPr lang="en-US" sz="1800" b="1" dirty="0"/>
                        <a:t>Block</a:t>
                      </a:r>
                    </a:p>
                  </a:txBody>
                  <a:tcPr marB="1828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Validated</a:t>
                      </a:r>
                      <a:r>
                        <a:rPr lang="en-US" sz="1800" baseline="0" dirty="0"/>
                        <a:t> c</a:t>
                      </a:r>
                      <a:r>
                        <a:rPr lang="en-US" sz="1800" dirty="0"/>
                        <a:t>ollection</a:t>
                      </a:r>
                      <a:r>
                        <a:rPr lang="en-US" sz="1800" baseline="0" dirty="0"/>
                        <a:t> of transactions over 10 minutes, created through mining</a:t>
                      </a:r>
                      <a:endParaRPr lang="en-US" sz="1800" dirty="0"/>
                    </a:p>
                  </a:txBody>
                  <a:tcPr marB="182880"/>
                </a:tc>
              </a:tr>
              <a:tr h="297861">
                <a:tc>
                  <a:txBody>
                    <a:bodyPr/>
                    <a:lstStyle/>
                    <a:p>
                      <a:r>
                        <a:rPr lang="en-US" sz="1800" b="1" dirty="0"/>
                        <a:t>Mining</a:t>
                      </a:r>
                    </a:p>
                  </a:txBody>
                  <a:tcPr marB="18288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/>
                        <a:t>Generates a</a:t>
                      </a:r>
                      <a:r>
                        <a:rPr lang="en-US" sz="1800" baseline="0" dirty="0"/>
                        <a:t> block and validates transactions through proof-of-work, creating new </a:t>
                      </a:r>
                      <a:r>
                        <a:rPr lang="en-US" sz="1800" baseline="0"/>
                        <a:t>bitcoins</a:t>
                      </a:r>
                      <a:r>
                        <a:rPr lang="en-US" sz="1800" baseline="0" dirty="0"/>
                        <a:t> in the process</a:t>
                      </a:r>
                      <a:endParaRPr lang="en-US" sz="1800" dirty="0"/>
                    </a:p>
                  </a:txBody>
                  <a:tcPr marB="182880"/>
                </a:tc>
              </a:tr>
              <a:tr h="310180">
                <a:tc>
                  <a:txBody>
                    <a:bodyPr/>
                    <a:lstStyle/>
                    <a:p>
                      <a:r>
                        <a:rPr lang="en-US" sz="1800" b="1" dirty="0"/>
                        <a:t>Blockchain</a:t>
                      </a:r>
                    </a:p>
                  </a:txBody>
                  <a:tcPr marB="1828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/>
                        <a:t>Timestamped sequence of linked blocks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/>
                        <a:t>The public ledger</a:t>
                      </a:r>
                    </a:p>
                  </a:txBody>
                  <a:tcPr marB="182880"/>
                </a:tc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Bitcoin?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01246" y="53311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1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bitcoin look like?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Bitcoin?</a:t>
            </a:r>
          </a:p>
        </p:txBody>
      </p:sp>
      <p:pic>
        <p:nvPicPr>
          <p:cNvPr id="4" name="Content Placeholder 3" descr="Wallet2.tif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7" t="11017" r="27997" b="46401"/>
          <a:stretch/>
        </p:blipFill>
        <p:spPr>
          <a:xfrm>
            <a:off x="611739" y="1291084"/>
            <a:ext cx="7920523" cy="4275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852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Bitcoin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Bitcoin?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Decentralized</a:t>
            </a:r>
          </a:p>
          <a:p>
            <a:pPr>
              <a:defRPr/>
            </a:pPr>
            <a:r>
              <a:rPr lang="en-US" dirty="0"/>
              <a:t>Distributed</a:t>
            </a:r>
          </a:p>
          <a:p>
            <a:pPr>
              <a:defRPr/>
            </a:pPr>
            <a:r>
              <a:rPr lang="en-US" dirty="0"/>
              <a:t>Democratic</a:t>
            </a:r>
          </a:p>
          <a:p>
            <a:pPr>
              <a:defRPr/>
            </a:pPr>
            <a:r>
              <a:rPr lang="en-US" dirty="0"/>
              <a:t>Anonymous</a:t>
            </a:r>
          </a:p>
          <a:p>
            <a:pPr>
              <a:defRPr/>
            </a:pPr>
            <a:r>
              <a:rPr lang="en-US" dirty="0"/>
              <a:t>Fast, cheap, and irreversible</a:t>
            </a:r>
          </a:p>
          <a:p>
            <a:pPr>
              <a:defRPr/>
            </a:pPr>
            <a:r>
              <a:rPr lang="en-US" dirty="0"/>
              <a:t>Secure</a:t>
            </a:r>
          </a:p>
          <a:p>
            <a:pPr>
              <a:defRPr/>
            </a:pPr>
            <a:r>
              <a:rPr lang="en-US" dirty="0"/>
              <a:t>No double spending</a:t>
            </a:r>
          </a:p>
        </p:txBody>
      </p:sp>
    </p:spTree>
    <p:extLst>
      <p:ext uri="{BB962C8B-B14F-4D97-AF65-F5344CB8AC3E}">
        <p14:creationId xmlns:p14="http://schemas.microsoft.com/office/powerpoint/2010/main" val="185435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69193"/>
            <a:ext cx="9143999" cy="725309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2242" y="1013388"/>
            <a:ext cx="8595552" cy="5208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Bitcoin?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 Architecture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Opportunities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Challenges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Closing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186887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Content Placeholder 106"/>
          <p:cNvPicPr>
            <a:picLocks noGrp="1" noChangeAspect="1"/>
          </p:cNvPicPr>
          <p:nvPr>
            <p:ph idx="1"/>
          </p:nvPr>
        </p:nvPicPr>
        <p:blipFill>
          <a:blip r:embed="rId3"/>
          <a:srcRect l="-3210" r="-3210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Prof. Ed Crawley, ESD.34, MIT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2242" y="338554"/>
            <a:ext cx="8595552" cy="674833"/>
          </a:xfrm>
        </p:spPr>
        <p:txBody>
          <a:bodyPr/>
          <a:lstStyle/>
          <a:p>
            <a:r>
              <a:rPr lang="en-US" sz="2800" i="1" dirty="0"/>
              <a:t>"Good architecture meets the goals of the system”</a:t>
            </a:r>
            <a:br>
              <a:rPr lang="en-US" sz="2800" i="1" dirty="0"/>
            </a:br>
            <a:endParaRPr lang="en-US" sz="2800" i="1" dirty="0"/>
          </a:p>
        </p:txBody>
      </p:sp>
      <p:sp>
        <p:nvSpPr>
          <p:cNvPr id="12" name="Rectangle 11"/>
          <p:cNvSpPr/>
          <p:nvPr/>
        </p:nvSpPr>
        <p:spPr>
          <a:xfrm>
            <a:off x="7153156" y="651072"/>
            <a:ext cx="1724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Prof. Ed Crawley</a:t>
            </a:r>
          </a:p>
        </p:txBody>
      </p:sp>
    </p:spTree>
    <p:extLst>
      <p:ext uri="{BB962C8B-B14F-4D97-AF65-F5344CB8AC3E}">
        <p14:creationId xmlns:p14="http://schemas.microsoft.com/office/powerpoint/2010/main" val="309105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S. Nakamoto, “Bitcoin P2P e-cash paper,” Cryptography Mailing List. 01-Nov-2008.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30" name="Content Placeholder 3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" t="13074" r="16701" b="32216"/>
          <a:stretch/>
        </p:blipFill>
        <p:spPr>
          <a:xfrm>
            <a:off x="1151061" y="1173475"/>
            <a:ext cx="6846837" cy="5047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new electronic cash system for online payments</a:t>
            </a:r>
          </a:p>
        </p:txBody>
      </p:sp>
    </p:spTree>
    <p:extLst>
      <p:ext uri="{BB962C8B-B14F-4D97-AF65-F5344CB8AC3E}">
        <p14:creationId xmlns:p14="http://schemas.microsoft.com/office/powerpoint/2010/main" val="275944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current payment system consists of three stakeholder groups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2243" y="5575096"/>
            <a:ext cx="8594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needs and goals of the primary beneficiaries and high leverage stakeholders should drive the architecture.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2728" y="1270763"/>
            <a:ext cx="8082620" cy="29032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0" tIns="77532" rIns="0" bIns="77532" rtlCol="0" anchor="t" anchorCtr="0"/>
          <a:lstStyle/>
          <a:p>
            <a:pPr algn="ctr"/>
            <a:r>
              <a:rPr lang="en-US" dirty="0">
                <a:solidFill>
                  <a:srgbClr val="4F81BD"/>
                </a:solidFill>
              </a:rPr>
              <a:t>Beneficiaries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62417" y="1431863"/>
            <a:ext cx="2435566" cy="178601"/>
            <a:chOff x="-1591944" y="1260263"/>
            <a:chExt cx="1519598" cy="3331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-1591614" y="1422076"/>
              <a:ext cx="1519268" cy="0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-1591944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-73008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94347" y="2706102"/>
            <a:ext cx="8082620" cy="28689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accent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0" tIns="77532" rIns="0" bIns="77532" rtlCol="0" anchor="b" anchorCtr="0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Stakeholders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2418" y="3208694"/>
            <a:ext cx="1161839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Banks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57321" y="3208694"/>
            <a:ext cx="1161839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Clearing Houses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09869" y="3208694"/>
            <a:ext cx="1161839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Money Transmitters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136143" y="3208694"/>
            <a:ext cx="1161839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Credit Card Companies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83595" y="3208694"/>
            <a:ext cx="1161839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EPI Providers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31044" y="3208694"/>
            <a:ext cx="1161839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Payment Processors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677176" y="4616158"/>
            <a:ext cx="1165610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Policymakers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52225" y="4607411"/>
            <a:ext cx="1165610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Regulators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27273" y="4607411"/>
            <a:ext cx="1165610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Central </a:t>
            </a:r>
            <a:br>
              <a:rPr lang="en-US" sz="1700" dirty="0">
                <a:solidFill>
                  <a:schemeClr val="tx1"/>
                </a:solidFill>
              </a:rPr>
            </a:br>
            <a:r>
              <a:rPr lang="en-US" sz="1700" dirty="0">
                <a:solidFill>
                  <a:schemeClr val="tx1"/>
                </a:solidFill>
              </a:rPr>
              <a:t>Banks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54382" y="1721923"/>
            <a:ext cx="1161841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Payers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136142" y="1721923"/>
            <a:ext cx="1161841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Payees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1389" y="1279966"/>
            <a:ext cx="2186241" cy="418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55064" tIns="77532" rIns="155064" bIns="77532" rtlCol="0">
            <a:spAutoFit/>
          </a:bodyPr>
          <a:lstStyle/>
          <a:p>
            <a:pPr algn="ctr"/>
            <a:r>
              <a:rPr lang="en-US" sz="1700" dirty="0">
                <a:solidFill>
                  <a:schemeClr val="accent2"/>
                </a:solidFill>
              </a:rPr>
              <a:t>Primary Beneficiaries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862945" y="2896341"/>
            <a:ext cx="7529937" cy="178601"/>
            <a:chOff x="-1591944" y="1260263"/>
            <a:chExt cx="1519598" cy="333188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-1591614" y="1422076"/>
              <a:ext cx="1519268" cy="0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-1591944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-73008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682271" y="4321434"/>
            <a:ext cx="3707333" cy="178601"/>
            <a:chOff x="-1591944" y="1260263"/>
            <a:chExt cx="1519598" cy="333188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-1591614" y="1422076"/>
              <a:ext cx="1519268" cy="0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-1591944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-73008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5143845" y="4174005"/>
            <a:ext cx="2792580" cy="418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55064" tIns="77532" rIns="155064" bIns="77532" rtlCol="0">
            <a:spAutoFit/>
          </a:bodyPr>
          <a:lstStyle/>
          <a:p>
            <a:pPr algn="ctr"/>
            <a:r>
              <a:rPr lang="en-US" sz="1700" dirty="0">
                <a:solidFill>
                  <a:srgbClr val="C0504D"/>
                </a:solidFill>
              </a:rPr>
              <a:t>High Leverage Stakeholders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2728" y="1274356"/>
            <a:ext cx="8082620" cy="2903242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0" tIns="77532" rIns="0" bIns="77532" rtlCol="0" anchor="t" anchorCtr="0"/>
          <a:lstStyle/>
          <a:p>
            <a:pPr algn="ctr"/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66610" y="1518601"/>
            <a:ext cx="3721379" cy="10292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66610" y="1757719"/>
            <a:ext cx="117617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/>
              <a:t>Secure</a:t>
            </a:r>
          </a:p>
          <a:p>
            <a:pPr algn="ctr"/>
            <a:r>
              <a:rPr lang="en-US" dirty="0"/>
              <a:t>Irreversible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31044" y="1757719"/>
            <a:ext cx="111899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/>
              <a:t>Direct</a:t>
            </a:r>
          </a:p>
          <a:p>
            <a:pPr algn="ctr"/>
            <a:r>
              <a:rPr lang="en-US" dirty="0"/>
              <a:t>Anonymous</a:t>
            </a:r>
          </a:p>
        </p:txBody>
      </p:sp>
      <p:sp>
        <p:nvSpPr>
          <p:cNvPr id="5" name="Rectangle 4"/>
          <p:cNvSpPr/>
          <p:nvPr/>
        </p:nvSpPr>
        <p:spPr>
          <a:xfrm>
            <a:off x="5952225" y="1622489"/>
            <a:ext cx="1165610" cy="92333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dirty="0"/>
              <a:t>Fast</a:t>
            </a:r>
          </a:p>
          <a:p>
            <a:pPr algn="ctr"/>
            <a:r>
              <a:rPr lang="en-US" dirty="0"/>
              <a:t>Cheap</a:t>
            </a:r>
          </a:p>
          <a:p>
            <a:pPr algn="ctr"/>
            <a:r>
              <a:rPr lang="en-US" dirty="0"/>
              <a:t>Easy to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476" y="1368694"/>
            <a:ext cx="148164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tIns="0" bIns="0" rtlCol="0">
            <a:spAutoFit/>
          </a:bodyPr>
          <a:lstStyle/>
          <a:p>
            <a:r>
              <a:rPr lang="en-US" sz="1700" dirty="0"/>
              <a:t>Needs &amp; Goals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64580" y="4412836"/>
            <a:ext cx="3721379" cy="10292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977321" y="4239663"/>
            <a:ext cx="148164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tIns="0" bIns="0" rtlCol="0">
            <a:spAutoFit/>
          </a:bodyPr>
          <a:lstStyle/>
          <a:p>
            <a:r>
              <a:rPr lang="en-US" sz="1700" dirty="0"/>
              <a:t>Needs &amp; Goals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831" y="4416260"/>
            <a:ext cx="3707128" cy="10170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/>
              <a:t>Prevent Criminal Activities</a:t>
            </a:r>
          </a:p>
          <a:p>
            <a:pPr algn="ctr"/>
            <a:r>
              <a:rPr lang="en-US" sz="1600" dirty="0"/>
              <a:t>Consumer Protection</a:t>
            </a:r>
          </a:p>
          <a:p>
            <a:pPr algn="ctr"/>
            <a:r>
              <a:rPr lang="en-US" sz="1600" dirty="0"/>
              <a:t>Monetary Policy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40813" y="2748912"/>
            <a:ext cx="2373591" cy="418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55064" tIns="77532" rIns="155064" bIns="77532" rtlCol="0">
            <a:spAutoFit/>
          </a:bodyPr>
          <a:lstStyle/>
          <a:p>
            <a:pPr algn="ctr"/>
            <a:r>
              <a:rPr lang="en-US" sz="1700" dirty="0">
                <a:solidFill>
                  <a:srgbClr val="C0504D"/>
                </a:solidFill>
              </a:rPr>
              <a:t>Beneficial Stakeholders</a:t>
            </a:r>
          </a:p>
        </p:txBody>
      </p:sp>
    </p:spTree>
    <p:extLst>
      <p:ext uri="{BB962C8B-B14F-4D97-AF65-F5344CB8AC3E}">
        <p14:creationId xmlns:p14="http://schemas.microsoft.com/office/powerpoint/2010/main" val="386183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Based on the needs and goals we can formulate a system problem statement to synthesize the system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2242" y="1208888"/>
            <a:ext cx="8595552" cy="464320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System Problem Statement (SPS)</a:t>
            </a:r>
            <a:r>
              <a:rPr lang="en-US" dirty="0"/>
              <a:t>: “To provide willing parties a means:</a:t>
            </a:r>
          </a:p>
          <a:p>
            <a:r>
              <a:rPr lang="en-US" dirty="0"/>
              <a:t>to transact directly with each other without the need for a trusted third party,</a:t>
            </a:r>
          </a:p>
          <a:p>
            <a:r>
              <a:rPr lang="en-US" dirty="0"/>
              <a:t>by transferring a unique piece of digital property,</a:t>
            </a:r>
          </a:p>
          <a:p>
            <a:r>
              <a:rPr lang="en-US" dirty="0"/>
              <a:t>using an electronic payment system based on cryptographic proof instead of trust.“</a:t>
            </a:r>
          </a:p>
          <a:p>
            <a:pPr marL="0" indent="0">
              <a:buNone/>
            </a:pPr>
            <a:r>
              <a:rPr lang="en-US" b="1" dirty="0"/>
              <a:t>While also (descriptive goals)</a:t>
            </a:r>
            <a:r>
              <a:rPr lang="en-US" dirty="0"/>
              <a:t>:</a:t>
            </a:r>
          </a:p>
          <a:p>
            <a:r>
              <a:rPr lang="en-US" dirty="0"/>
              <a:t>Being secure (no theft, fraud or double spending)</a:t>
            </a:r>
          </a:p>
          <a:p>
            <a:r>
              <a:rPr lang="en-US" dirty="0"/>
              <a:t>Ensuring transactions are valid and irreversible</a:t>
            </a:r>
          </a:p>
          <a:p>
            <a:r>
              <a:rPr lang="en-US" dirty="0"/>
              <a:t>Being fast, cheap and easy to use</a:t>
            </a:r>
          </a:p>
          <a:p>
            <a:r>
              <a:rPr lang="en-US" dirty="0"/>
              <a:t>Providing anonymity to the parties involved</a:t>
            </a:r>
          </a:p>
          <a:p>
            <a:r>
              <a:rPr lang="en-US" dirty="0"/>
              <a:t>Complying with pertinent regulation</a:t>
            </a:r>
          </a:p>
          <a:p>
            <a:r>
              <a:rPr lang="en-US" dirty="0"/>
              <a:t>Allowing monetary policy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2575" y="5852095"/>
            <a:ext cx="859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SPS gives us a means to measure the quality of the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670476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does Bitcoin compare to the current payment system?</a:t>
            </a:r>
          </a:p>
        </p:txBody>
      </p:sp>
      <p:graphicFrame>
        <p:nvGraphicFramePr>
          <p:cNvPr id="18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640284"/>
              </p:ext>
            </p:extLst>
          </p:nvPr>
        </p:nvGraphicFramePr>
        <p:xfrm>
          <a:off x="282575" y="1209675"/>
          <a:ext cx="8594724" cy="38404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43057"/>
                <a:gridCol w="2391666"/>
                <a:gridCol w="25600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Bitcoin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Current system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Anonymity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Fast, cheap, and irreversible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(</a:t>
                      </a: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)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No double</a:t>
                      </a:r>
                      <a:r>
                        <a:rPr lang="en-US" sz="2200" baseline="0" dirty="0"/>
                        <a:t> spending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Easy</a:t>
                      </a:r>
                      <a:r>
                        <a:rPr lang="en-US" sz="2200" baseline="0" dirty="0"/>
                        <a:t> to use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Compliance</a:t>
                      </a: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Monetary Policy</a:t>
                      </a: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281748" y="5575096"/>
            <a:ext cx="8595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Bitcoin currently fulfills many of the needs of the primary beneficiaries in the payment system. However, it does not fulfill the needs of the high leverage stakeholders.</a:t>
            </a:r>
          </a:p>
        </p:txBody>
      </p:sp>
    </p:spTree>
    <p:extLst>
      <p:ext uri="{BB962C8B-B14F-4D97-AF65-F5344CB8AC3E}">
        <p14:creationId xmlns:p14="http://schemas.microsoft.com/office/powerpoint/2010/main" val="36546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Bitcoin was designed with two stakeholder groups in mind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2243" y="5575096"/>
            <a:ext cx="8594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Bitcoin ignores all of the high leverage stakeholders and replaces the beneficiary stakeholders with new ones.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2728" y="1270763"/>
            <a:ext cx="8082620" cy="29032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0" tIns="77532" rIns="0" bIns="77532" rtlCol="0" anchor="t" anchorCtr="0"/>
          <a:lstStyle/>
          <a:p>
            <a:pPr algn="ctr"/>
            <a:r>
              <a:rPr lang="en-US" dirty="0">
                <a:solidFill>
                  <a:srgbClr val="4F81BD"/>
                </a:solidFill>
              </a:rPr>
              <a:t>Beneficiaries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62417" y="1431863"/>
            <a:ext cx="2435566" cy="178601"/>
            <a:chOff x="-1591944" y="1260263"/>
            <a:chExt cx="1519598" cy="3331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-1591614" y="1422076"/>
              <a:ext cx="1519268" cy="0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-1591944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-73008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94347" y="2706102"/>
            <a:ext cx="8082620" cy="28689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accent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0" tIns="77532" rIns="0" bIns="77532" rtlCol="0" anchor="b" anchorCtr="0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Stakeholders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4580" y="3208694"/>
            <a:ext cx="7528303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Bitcoin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54382" y="1721923"/>
            <a:ext cx="1161841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Payers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136142" y="1721923"/>
            <a:ext cx="1161841" cy="82588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77532" rIns="0" bIns="77532" rtlCol="0" anchor="ctr" anchorCtr="0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Payees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1389" y="1284434"/>
            <a:ext cx="2186241" cy="418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55064" tIns="77532" rIns="155064" bIns="77532" rtlCol="0">
            <a:spAutoFit/>
          </a:bodyPr>
          <a:lstStyle/>
          <a:p>
            <a:pPr algn="ctr"/>
            <a:r>
              <a:rPr lang="en-US" sz="1700" dirty="0">
                <a:solidFill>
                  <a:schemeClr val="accent2"/>
                </a:solidFill>
              </a:rPr>
              <a:t>Primary Beneficiaries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862945" y="2896341"/>
            <a:ext cx="7529937" cy="178601"/>
            <a:chOff x="-1591944" y="1260263"/>
            <a:chExt cx="1519598" cy="333188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-1591614" y="1422076"/>
              <a:ext cx="1519268" cy="0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-1591944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-73008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3385938" y="2748912"/>
            <a:ext cx="2483341" cy="418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55064" tIns="77532" rIns="155064" bIns="77532" rtlCol="0">
            <a:spAutoFit/>
          </a:bodyPr>
          <a:lstStyle/>
          <a:p>
            <a:pPr algn="ctr"/>
            <a:r>
              <a:rPr lang="en-US" sz="1700" dirty="0">
                <a:solidFill>
                  <a:srgbClr val="C0504D"/>
                </a:solidFill>
              </a:rPr>
              <a:t>Beneficiary Stakeholders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682271" y="4321434"/>
            <a:ext cx="3707333" cy="178601"/>
            <a:chOff x="-1591944" y="1260263"/>
            <a:chExt cx="1519598" cy="333188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-1591614" y="1422076"/>
              <a:ext cx="1519268" cy="0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-1591944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-73008" y="1260263"/>
              <a:ext cx="0" cy="333188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5143845" y="4174005"/>
            <a:ext cx="2792580" cy="418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55064" tIns="77532" rIns="155064" bIns="77532" rtlCol="0">
            <a:spAutoFit/>
          </a:bodyPr>
          <a:lstStyle/>
          <a:p>
            <a:pPr algn="ctr"/>
            <a:r>
              <a:rPr lang="en-US" sz="1700" dirty="0">
                <a:solidFill>
                  <a:srgbClr val="C0504D"/>
                </a:solidFill>
              </a:rPr>
              <a:t>High Leverage Stakeholders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2728" y="1274356"/>
            <a:ext cx="8082620" cy="2903242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0" tIns="77532" rIns="0" bIns="77532" rtlCol="0" anchor="t" anchorCtr="0"/>
          <a:lstStyle/>
          <a:p>
            <a:pPr algn="ctr"/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2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1013387"/>
          </a:xfrm>
        </p:spPr>
        <p:txBody>
          <a:bodyPr>
            <a:normAutofit/>
          </a:bodyPr>
          <a:lstStyle/>
          <a:p>
            <a:r>
              <a:rPr lang="en-US" sz="3100" i="1" dirty="0"/>
              <a:t>“The only way to confirm the absence of a transaction is to be aware of all transactions.”</a:t>
            </a:r>
            <a:endParaRPr lang="en-US" sz="2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S. Nakamoto, “Bitcoin: A peer-to-peer electronic cash system,” 2008. </a:t>
            </a:r>
            <a:endParaRPr lang="en-US" dirty="0">
              <a:effectLst/>
            </a:endParaRPr>
          </a:p>
        </p:txBody>
      </p:sp>
      <p:pic>
        <p:nvPicPr>
          <p:cNvPr id="11" name="Content Placeholder 16" descr="BTC_Transaction_Nakamoto.tif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2734" r="1369" b="2194"/>
          <a:stretch/>
        </p:blipFill>
        <p:spPr>
          <a:xfrm>
            <a:off x="282242" y="1155783"/>
            <a:ext cx="8595552" cy="4951315"/>
          </a:xfrm>
        </p:spPr>
      </p:pic>
    </p:spTree>
    <p:extLst>
      <p:ext uri="{BB962C8B-B14F-4D97-AF65-F5344CB8AC3E}">
        <p14:creationId xmlns:p14="http://schemas.microsoft.com/office/powerpoint/2010/main" val="226277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The Bitcoin Startup Ecosystem: </a:t>
            </a:r>
            <a:br>
              <a:rPr lang="en-US" sz="2400" dirty="0" smtClean="0"/>
            </a:br>
            <a:r>
              <a:rPr lang="en-US" sz="2400" dirty="0" smtClean="0"/>
              <a:t>Six Different Bitcoin Company Categories</a:t>
            </a:r>
            <a:endParaRPr lang="en-US" sz="2400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State of Bitcoin 2015, Coindesk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7" name="Oval 6"/>
          <p:cNvSpPr/>
          <p:nvPr/>
        </p:nvSpPr>
        <p:spPr>
          <a:xfrm>
            <a:off x="2462563" y="1360077"/>
            <a:ext cx="1888090" cy="1777639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" name="Regular Pentagon 7"/>
          <p:cNvSpPr/>
          <p:nvPr/>
        </p:nvSpPr>
        <p:spPr>
          <a:xfrm>
            <a:off x="3532034" y="2581662"/>
            <a:ext cx="2139836" cy="1786802"/>
          </a:xfrm>
          <a:prstGeom prst="pentagon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000000"/>
                </a:solidFill>
              </a:rPr>
              <a:t>Universal</a:t>
            </a: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endParaRPr lang="en-US" sz="1600" b="1" dirty="0" smtClean="0">
              <a:solidFill>
                <a:srgbClr val="000000"/>
              </a:solidFill>
            </a:endParaRP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endParaRPr lang="en-US" sz="1600" b="1" dirty="0" smtClean="0">
              <a:solidFill>
                <a:srgbClr val="000000"/>
              </a:solidFill>
            </a:endParaRP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endParaRPr lang="en-US" sz="1600" b="1" dirty="0" smtClean="0">
              <a:solidFill>
                <a:srgbClr val="000000"/>
              </a:solidFill>
            </a:endParaRP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799751" y="1335482"/>
            <a:ext cx="1888090" cy="1777639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927141" y="3280330"/>
            <a:ext cx="1888090" cy="1777639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391276" y="3280330"/>
            <a:ext cx="1888090" cy="1777639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655951" y="4377626"/>
            <a:ext cx="1888090" cy="1777639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468" y="3200143"/>
            <a:ext cx="913065" cy="2592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398" y="1781160"/>
            <a:ext cx="8991" cy="91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398" y="1781160"/>
            <a:ext cx="8991" cy="91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795" y="1496379"/>
            <a:ext cx="839785" cy="244533"/>
          </a:xfrm>
          <a:prstGeom prst="rect">
            <a:avLst/>
          </a:prstGeom>
        </p:spPr>
      </p:pic>
      <p:pic>
        <p:nvPicPr>
          <p:cNvPr id="20" name="Picture 19" descr="banner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6"/>
          <a:stretch/>
        </p:blipFill>
        <p:spPr>
          <a:xfrm>
            <a:off x="2705918" y="2638595"/>
            <a:ext cx="1306679" cy="305903"/>
          </a:xfrm>
          <a:prstGeom prst="rect">
            <a:avLst/>
          </a:prstGeom>
        </p:spPr>
      </p:pic>
      <p:pic>
        <p:nvPicPr>
          <p:cNvPr id="21" name="Picture 20" descr="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67" y="2438529"/>
            <a:ext cx="1246739" cy="249417"/>
          </a:xfrm>
          <a:prstGeom prst="rect">
            <a:avLst/>
          </a:prstGeom>
        </p:spPr>
      </p:pic>
      <p:pic>
        <p:nvPicPr>
          <p:cNvPr id="23" name="Picture 5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75" y="1507884"/>
            <a:ext cx="622602" cy="28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639" y="2453980"/>
            <a:ext cx="700413" cy="111535"/>
          </a:xfrm>
          <a:prstGeom prst="rect">
            <a:avLst/>
          </a:prstGeom>
        </p:spPr>
      </p:pic>
      <p:pic>
        <p:nvPicPr>
          <p:cNvPr id="25" name="Picture 22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33" y="1609608"/>
            <a:ext cx="499821" cy="19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Screen Shot 2014-04-23 at 18.03.5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33" y="2093559"/>
            <a:ext cx="827163" cy="268730"/>
          </a:xfrm>
          <a:prstGeom prst="rect">
            <a:avLst/>
          </a:prstGeom>
        </p:spPr>
      </p:pic>
      <p:pic>
        <p:nvPicPr>
          <p:cNvPr id="27" name="Picture 26" descr="Screen Shot 2014-04-23 at 18.04.3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41" y="2687855"/>
            <a:ext cx="887213" cy="251167"/>
          </a:xfrm>
          <a:prstGeom prst="rect">
            <a:avLst/>
          </a:prstGeom>
        </p:spPr>
      </p:pic>
      <p:pic>
        <p:nvPicPr>
          <p:cNvPr id="28" name="Picture 27" descr="Screen Shot 2014-04-23 at 18.05.0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93" y="1792618"/>
            <a:ext cx="713277" cy="242312"/>
          </a:xfrm>
          <a:prstGeom prst="rect">
            <a:avLst/>
          </a:prstGeom>
        </p:spPr>
      </p:pic>
      <p:pic>
        <p:nvPicPr>
          <p:cNvPr id="29" name="Picture 28" descr="Buttercoin 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52" y="3626639"/>
            <a:ext cx="441502" cy="35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9652" y="4081045"/>
            <a:ext cx="1139741" cy="27913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60543" y="4784610"/>
            <a:ext cx="939208" cy="218537"/>
          </a:xfrm>
          <a:prstGeom prst="rect">
            <a:avLst/>
          </a:prstGeom>
        </p:spPr>
      </p:pic>
      <p:pic>
        <p:nvPicPr>
          <p:cNvPr id="32" name="Picture 31" descr="rcTop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69" y="3620144"/>
            <a:ext cx="431563" cy="439828"/>
          </a:xfrm>
          <a:prstGeom prst="rect">
            <a:avLst/>
          </a:prstGeom>
        </p:spPr>
      </p:pic>
      <p:pic>
        <p:nvPicPr>
          <p:cNvPr id="33" name="Picture 32" descr="Screen Shot 2014-04-23 at 18.33.36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59" y="5685774"/>
            <a:ext cx="1081906" cy="258739"/>
          </a:xfrm>
          <a:prstGeom prst="rect">
            <a:avLst/>
          </a:prstGeom>
        </p:spPr>
      </p:pic>
      <p:pic>
        <p:nvPicPr>
          <p:cNvPr id="34" name="Picture 56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64" y="5003147"/>
            <a:ext cx="808370" cy="21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171" y="5003147"/>
            <a:ext cx="1039193" cy="32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7" descr="Screen Shot 2014-04-23 at 12.49.02.png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2" t="18618" r="11793" b="19675"/>
          <a:stretch/>
        </p:blipFill>
        <p:spPr>
          <a:xfrm>
            <a:off x="2428013" y="3507133"/>
            <a:ext cx="843285" cy="311545"/>
          </a:xfrm>
          <a:prstGeom prst="rect">
            <a:avLst/>
          </a:prstGeom>
        </p:spPr>
      </p:pic>
      <p:pic>
        <p:nvPicPr>
          <p:cNvPr id="39" name="Picture 38" descr="Screen Shot 2014-04-23 at 12.50.02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72" y="4607619"/>
            <a:ext cx="962027" cy="277597"/>
          </a:xfrm>
          <a:prstGeom prst="rect">
            <a:avLst/>
          </a:prstGeom>
        </p:spPr>
      </p:pic>
      <p:pic>
        <p:nvPicPr>
          <p:cNvPr id="40" name="Picture 39" descr="bips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15" y="4001239"/>
            <a:ext cx="688189" cy="430665"/>
          </a:xfrm>
          <a:prstGeom prst="rect">
            <a:avLst/>
          </a:prstGeom>
        </p:spPr>
      </p:pic>
      <p:pic>
        <p:nvPicPr>
          <p:cNvPr id="41" name="Picture 40" descr="Screen Shot 2014-04-24 at 11.13.39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36" y="4098998"/>
            <a:ext cx="966522" cy="25884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75360" y="3497970"/>
            <a:ext cx="368627" cy="375687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536089" y="3887385"/>
            <a:ext cx="1239443" cy="52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/>
                <a:cs typeface="Helvetica"/>
              </a:rPr>
              <a:t>Payment Processing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00364" y="2044621"/>
            <a:ext cx="816169" cy="306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/>
                <a:cs typeface="Helvetica"/>
              </a:rPr>
              <a:t>Wallets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71186" y="5486638"/>
            <a:ext cx="764452" cy="306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/>
                <a:cs typeface="Helvetica"/>
              </a:rPr>
              <a:t>Mining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432303" y="3875795"/>
            <a:ext cx="1062743" cy="52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/>
                <a:cs typeface="Helvetica"/>
              </a:rPr>
              <a:t>Financial Services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17520" y="1968889"/>
            <a:ext cx="1152376" cy="306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/>
                <a:cs typeface="Helvetica"/>
              </a:rPr>
              <a:t>Exchanges</a:t>
            </a:r>
            <a:endParaRPr lang="en-US" sz="1400" b="1" dirty="0">
              <a:latin typeface="Helvetica"/>
              <a:cs typeface="Helvetica"/>
            </a:endParaRPr>
          </a:p>
        </p:txBody>
      </p:sp>
      <p:pic>
        <p:nvPicPr>
          <p:cNvPr id="53" name="Picture 52" descr="Circle-Internet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41" y="3510577"/>
            <a:ext cx="1138193" cy="341458"/>
          </a:xfrm>
          <a:prstGeom prst="rect">
            <a:avLst/>
          </a:prstGeom>
        </p:spPr>
      </p:pic>
      <p:pic>
        <p:nvPicPr>
          <p:cNvPr id="54" name="Picture 53" descr="Screen Shot 2014-04-23 at 11.28.04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02" y="3887963"/>
            <a:ext cx="939208" cy="348848"/>
          </a:xfrm>
          <a:prstGeom prst="rect">
            <a:avLst/>
          </a:prstGeom>
        </p:spPr>
      </p:pic>
      <p:pic>
        <p:nvPicPr>
          <p:cNvPr id="55" name="Picture 54" descr="Screen Shot 2014-07-07 at 09.56.16.png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06" y="1901557"/>
            <a:ext cx="439914" cy="434107"/>
          </a:xfrm>
          <a:prstGeom prst="rect">
            <a:avLst/>
          </a:prstGeom>
        </p:spPr>
      </p:pic>
      <p:pic>
        <p:nvPicPr>
          <p:cNvPr id="56" name="Picture 55" descr="Screen Shot 2014-07-07 at 09.59.39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37" y="1778490"/>
            <a:ext cx="558430" cy="332548"/>
          </a:xfrm>
          <a:prstGeom prst="rect">
            <a:avLst/>
          </a:prstGeom>
          <a:noFill/>
        </p:spPr>
      </p:pic>
      <p:pic>
        <p:nvPicPr>
          <p:cNvPr id="57" name="Picture 56" descr="Screen Shot 2014-07-07 at 10.02.22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55" y="4487288"/>
            <a:ext cx="744846" cy="258347"/>
          </a:xfrm>
          <a:prstGeom prst="rect">
            <a:avLst/>
          </a:prstGeom>
        </p:spPr>
      </p:pic>
      <p:pic>
        <p:nvPicPr>
          <p:cNvPr id="3" name="Picture 2" descr="Screen Shot 2014-07-08 at 13.44.32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87" y="4504949"/>
            <a:ext cx="778778" cy="312902"/>
          </a:xfrm>
          <a:prstGeom prst="rect">
            <a:avLst/>
          </a:prstGeom>
        </p:spPr>
      </p:pic>
      <p:pic>
        <p:nvPicPr>
          <p:cNvPr id="13" name="Picture 12" descr="Huobi.png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6"/>
          <a:stretch/>
        </p:blipFill>
        <p:spPr>
          <a:xfrm>
            <a:off x="5743185" y="2369176"/>
            <a:ext cx="810015" cy="196339"/>
          </a:xfrm>
          <a:prstGeom prst="rect">
            <a:avLst/>
          </a:prstGeom>
        </p:spPr>
      </p:pic>
      <p:pic>
        <p:nvPicPr>
          <p:cNvPr id="15" name="Picture 14" descr="LakeBTC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55" y="2150106"/>
            <a:ext cx="988786" cy="124847"/>
          </a:xfrm>
          <a:prstGeom prst="rect">
            <a:avLst/>
          </a:prstGeom>
        </p:spPr>
      </p:pic>
      <p:pic>
        <p:nvPicPr>
          <p:cNvPr id="22" name="Picture 21" descr="Screen Shot 2014-10-06 at 09.09.21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90" y="3149913"/>
            <a:ext cx="553560" cy="276780"/>
          </a:xfrm>
          <a:prstGeom prst="rect">
            <a:avLst/>
          </a:prstGeom>
        </p:spPr>
      </p:pic>
      <p:pic>
        <p:nvPicPr>
          <p:cNvPr id="58" name="Picture 57" descr="Screen Shot 2015-01-05 at 21.08.15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95" y="1740269"/>
            <a:ext cx="1075429" cy="303709"/>
          </a:xfrm>
          <a:prstGeom prst="rect">
            <a:avLst/>
          </a:prstGeom>
        </p:spPr>
      </p:pic>
      <p:pic>
        <p:nvPicPr>
          <p:cNvPr id="6" name="Picture 5" descr="Screen Shot 2015-01-05 at 21.37.29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71" y="2093559"/>
            <a:ext cx="1193019" cy="315298"/>
          </a:xfrm>
          <a:prstGeom prst="rect">
            <a:avLst/>
          </a:prstGeom>
        </p:spPr>
      </p:pic>
      <p:pic>
        <p:nvPicPr>
          <p:cNvPr id="19" name="Picture 18" descr="Bitmain.png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32" y="5366506"/>
            <a:ext cx="1100629" cy="2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Bitcoin has the potential to revolutionize the payment industry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748" y="5575096"/>
            <a:ext cx="8595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Bitcoin evolves to fulfill the needs of the high leverage stakeholders, it could replace the current payment system. However, there will be trade-offs between goals.</a:t>
            </a:r>
          </a:p>
        </p:txBody>
      </p:sp>
      <p:graphicFrame>
        <p:nvGraphicFramePr>
          <p:cNvPr id="1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555875"/>
              </p:ext>
            </p:extLst>
          </p:nvPr>
        </p:nvGraphicFramePr>
        <p:xfrm>
          <a:off x="282575" y="1209675"/>
          <a:ext cx="8594724" cy="417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400425"/>
                <a:gridCol w="1608667"/>
                <a:gridCol w="1481666"/>
                <a:gridCol w="2103966"/>
              </a:tblGrid>
              <a:tr h="0">
                <a:tc>
                  <a:txBody>
                    <a:bodyPr/>
                    <a:lstStyle/>
                    <a:p>
                      <a:r>
                        <a:rPr lang="en-US" sz="2200" dirty="0"/>
                        <a:t>Goals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Bitcoin today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Current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Bitcoin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dirty="0"/>
                        <a:t>tomorrow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Anonymity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(</a:t>
                      </a: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r>
                        <a:rPr lang="en-US" sz="2200" dirty="0"/>
                        <a:t>)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Fast, cheap, and irreversible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(</a:t>
                      </a: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)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No double</a:t>
                      </a:r>
                      <a:r>
                        <a:rPr lang="en-US" sz="2200" baseline="0" dirty="0"/>
                        <a:t> spending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Easy</a:t>
                      </a:r>
                      <a:r>
                        <a:rPr lang="en-US" sz="2200" baseline="0" dirty="0"/>
                        <a:t> to use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Compliance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(</a:t>
                      </a: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r>
                        <a:rPr lang="en-US" sz="2200" dirty="0"/>
                        <a:t>)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Monetary Policy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28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494502"/>
            <a:ext cx="9143999" cy="725309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2242" y="1013388"/>
            <a:ext cx="8595552" cy="5208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Bitcoin?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 Architecture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Opportunities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Challenges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Closing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55700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transfer and online payments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“There is no reason, in principle, why final settlements could not be carried out by the private sector without the need to be cleared through the central bank.”</a:t>
            </a:r>
          </a:p>
          <a:p>
            <a:pPr lvl="1"/>
            <a:r>
              <a:rPr lang="en-US" dirty="0"/>
              <a:t>Mervyn King, Governor of the Bank of England, 1999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2242" y="5553351"/>
            <a:ext cx="8595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Payments are cheaper, faster, and more secure with Bitcoin than with traditional payment systems, benefiting both sides of the transaction.</a:t>
            </a:r>
          </a:p>
        </p:txBody>
      </p:sp>
      <p:pic>
        <p:nvPicPr>
          <p:cNvPr id="12" name="Picture 11" descr="BitPay-Logo-1030x52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0"/>
          <a:stretch/>
        </p:blipFill>
        <p:spPr>
          <a:xfrm>
            <a:off x="282242" y="3832776"/>
            <a:ext cx="2285997" cy="1047750"/>
          </a:xfrm>
          <a:prstGeom prst="rect">
            <a:avLst/>
          </a:prstGeom>
        </p:spPr>
      </p:pic>
      <p:pic>
        <p:nvPicPr>
          <p:cNvPr id="14" name="Picture 13" descr="btc_accepted_her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11"/>
          <a:stretch/>
        </p:blipFill>
        <p:spPr>
          <a:xfrm>
            <a:off x="2314235" y="4489010"/>
            <a:ext cx="2348087" cy="1069698"/>
          </a:xfrm>
          <a:prstGeom prst="rect">
            <a:avLst/>
          </a:prstGeom>
        </p:spPr>
      </p:pic>
      <p:pic>
        <p:nvPicPr>
          <p:cNvPr id="15" name="Picture 14" descr="Circle%20Logo%20May%202014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90" y="3863632"/>
            <a:ext cx="2159000" cy="927100"/>
          </a:xfrm>
          <a:prstGeom prst="rect">
            <a:avLst/>
          </a:prstGeom>
        </p:spPr>
      </p:pic>
      <p:pic>
        <p:nvPicPr>
          <p:cNvPr id="4" name="Picture 3" descr="Coinbas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66" y="4735694"/>
            <a:ext cx="3132667" cy="7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5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Potential to combat poverty and oppression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82242" y="1208888"/>
            <a:ext cx="8595552" cy="24453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are about 2.5 billion unbanked people in the world</a:t>
            </a:r>
          </a:p>
          <a:p>
            <a:r>
              <a:rPr lang="en-US" dirty="0"/>
              <a:t>Access to basic financial services is a promising antipoverty technique</a:t>
            </a:r>
          </a:p>
          <a:p>
            <a:r>
              <a:rPr lang="en-US" dirty="0"/>
              <a:t>M-Pesa is a mobile payment system using phones, not banks, in countries such as Kenya and Tanzania</a:t>
            </a:r>
          </a:p>
          <a:p>
            <a:r>
              <a:rPr lang="en-US" dirty="0"/>
              <a:t>Kipochi allows M-Pesa users to exchange bitcoins</a:t>
            </a:r>
          </a:p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2242" y="5575095"/>
            <a:ext cx="8595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Bitcoin can provide people in developing countries with inexpensive access to financial services on a global scale.</a:t>
            </a:r>
          </a:p>
        </p:txBody>
      </p:sp>
      <p:pic>
        <p:nvPicPr>
          <p:cNvPr id="11" name="Picture 10" descr="M-PES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t="21352" b="22973"/>
          <a:stretch/>
        </p:blipFill>
        <p:spPr>
          <a:xfrm>
            <a:off x="282242" y="3797095"/>
            <a:ext cx="3245575" cy="1635125"/>
          </a:xfrm>
          <a:prstGeom prst="rect">
            <a:avLst/>
          </a:prstGeom>
        </p:spPr>
      </p:pic>
      <p:pic>
        <p:nvPicPr>
          <p:cNvPr id="12" name="Picture 11" descr="Kipochi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7" b="18108"/>
          <a:stretch/>
        </p:blipFill>
        <p:spPr>
          <a:xfrm>
            <a:off x="3817075" y="3654220"/>
            <a:ext cx="1957917" cy="1920875"/>
          </a:xfrm>
          <a:prstGeom prst="rect">
            <a:avLst/>
          </a:prstGeom>
        </p:spPr>
      </p:pic>
      <p:pic>
        <p:nvPicPr>
          <p:cNvPr id="3" name="Picture 2" descr="37coins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71" y="3760053"/>
            <a:ext cx="1895123" cy="167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5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Micropayments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“The cost of mediation increases transaction costs, limiting the minimum practical transaction size and cutting off the possibility for small casual transactions.”</a:t>
            </a:r>
          </a:p>
          <a:p>
            <a:r>
              <a:rPr lang="en-US" dirty="0"/>
              <a:t>Pay per article instead of a subscription fee without pop-up ads</a:t>
            </a:r>
          </a:p>
          <a:p>
            <a:r>
              <a:rPr lang="en-US" dirty="0"/>
              <a:t>Pay for Wi-Fi by the second on the go</a:t>
            </a:r>
          </a:p>
          <a:p>
            <a:r>
              <a:rPr lang="en-US" dirty="0"/>
              <a:t>Pay milli-bitcoins per Email to avoid spam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S. Nakamoto, “Bitcoin P2P e-cash paper,” Cryptography Mailing List. 01-Nov-2008.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2242" y="5852095"/>
            <a:ext cx="8595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Bitcoin allows the emergence of business models that were previously uneconomical</a:t>
            </a:r>
          </a:p>
        </p:txBody>
      </p:sp>
    </p:spTree>
    <p:extLst>
      <p:ext uri="{BB962C8B-B14F-4D97-AF65-F5344CB8AC3E}">
        <p14:creationId xmlns:p14="http://schemas.microsoft.com/office/powerpoint/2010/main" val="398075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219811"/>
            <a:ext cx="9143999" cy="725309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2242" y="1013388"/>
            <a:ext cx="8595552" cy="5208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Bitcoin?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 Architecture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Opportunities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Challenges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Closing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969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Adoption</a:t>
            </a:r>
          </a:p>
          <a:p>
            <a:r>
              <a:rPr lang="en-US" dirty="0"/>
              <a:t>Regulation</a:t>
            </a:r>
          </a:p>
          <a:p>
            <a:r>
              <a:rPr lang="en-US" dirty="0"/>
              <a:t>Criminal Use</a:t>
            </a:r>
          </a:p>
          <a:p>
            <a:r>
              <a:rPr lang="en-US" dirty="0"/>
              <a:t>Price Volatility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2242" y="0"/>
            <a:ext cx="898483" cy="338554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107878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Regulatory frameworks around the world vary widely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282242" y="0"/>
            <a:ext cx="898483" cy="338554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4" name="Content Placeholder 3" descr="Regulation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84" r="-6584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508852"/>
              </p:ext>
            </p:extLst>
          </p:nvPr>
        </p:nvGraphicFramePr>
        <p:xfrm>
          <a:off x="282575" y="1209675"/>
          <a:ext cx="8594726" cy="43654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52321"/>
                <a:gridCol w="1342405"/>
              </a:tblGrid>
              <a:tr h="10913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Private currency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91355">
                <a:tc>
                  <a:txBody>
                    <a:bodyPr/>
                    <a:lstStyle/>
                    <a:p>
                      <a:r>
                        <a:rPr lang="en-US" sz="2800" b="1" dirty="0"/>
                        <a:t>Money transmission laws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2400" dirty="0"/>
                        <a:t>Consumer protection</a:t>
                      </a:r>
                      <a:r>
                        <a:rPr lang="en-US" sz="2400" baseline="0" dirty="0"/>
                        <a:t>: </a:t>
                      </a:r>
                      <a:r>
                        <a:rPr lang="en-US" sz="2400" dirty="0"/>
                        <a:t>NYDFS BitLicense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91355">
                <a:tc>
                  <a:txBody>
                    <a:bodyPr/>
                    <a:lstStyle/>
                    <a:p>
                      <a:r>
                        <a:rPr lang="en-US" sz="2800" b="1" dirty="0"/>
                        <a:t>AML and Terrorism Financing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2400"/>
                        <a:t>FinCEN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91355">
                <a:tc>
                  <a:txBody>
                    <a:bodyPr/>
                    <a:lstStyle/>
                    <a:p>
                      <a:r>
                        <a:rPr lang="en-US" sz="2800" b="1" dirty="0"/>
                        <a:t>CFTC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2400" dirty="0"/>
                        <a:t>Commodity and currency derivatives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in the U.S.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82242" y="0"/>
            <a:ext cx="898483" cy="338554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2242" y="5575095"/>
            <a:ext cx="8595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Regulation is both, a risk for the diffusion of Bitcoin if too heavy handed, and a boon if done right.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01375" y="93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FINCEN-2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7" r="20776"/>
          <a:stretch/>
        </p:blipFill>
        <p:spPr>
          <a:xfrm>
            <a:off x="7758767" y="3436420"/>
            <a:ext cx="1006347" cy="1022466"/>
          </a:xfrm>
          <a:prstGeom prst="rect">
            <a:avLst/>
          </a:prstGeom>
        </p:spPr>
      </p:pic>
      <p:pic>
        <p:nvPicPr>
          <p:cNvPr id="5" name="Picture 4" descr="2000px-US-CFTC-Se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40" y="4596174"/>
            <a:ext cx="914400" cy="914400"/>
          </a:xfrm>
          <a:prstGeom prst="rect">
            <a:avLst/>
          </a:prstGeom>
        </p:spPr>
      </p:pic>
      <p:pic>
        <p:nvPicPr>
          <p:cNvPr id="10" name="Picture 9" descr="NYDF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40" y="2377885"/>
            <a:ext cx="914400" cy="914400"/>
          </a:xfrm>
          <a:prstGeom prst="rect">
            <a:avLst/>
          </a:prstGeom>
        </p:spPr>
      </p:pic>
      <p:pic>
        <p:nvPicPr>
          <p:cNvPr id="12" name="Picture 11" descr="Cascadia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40" y="1521377"/>
            <a:ext cx="914400" cy="4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55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282242" y="1013388"/>
            <a:ext cx="8595552" cy="5208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Bitcoin?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 Architecture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Opportunities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Challenges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Closing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Q&amp;A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1013387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8699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Silk Road case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82242" y="0"/>
            <a:ext cx="898483" cy="338554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2575" y="5848978"/>
            <a:ext cx="859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Silk Road was illegal, but so is dealing drugs in the physical world for dollars.</a:t>
            </a:r>
          </a:p>
        </p:txBody>
      </p:sp>
      <p:pic>
        <p:nvPicPr>
          <p:cNvPr id="12" name="Picture 11" descr="Silk 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1013387"/>
            <a:ext cx="4713111" cy="265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Silk Road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93" y="2846981"/>
            <a:ext cx="4500601" cy="3001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2242" y="4532645"/>
            <a:ext cx="412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October 2013 Silk Road was shut down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86442" y="1606753"/>
            <a:ext cx="3591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Silk Road had an estimated $200 million in sales. 95% of which for drugs.</a:t>
            </a:r>
          </a:p>
        </p:txBody>
      </p:sp>
    </p:spTree>
    <p:extLst>
      <p:ext uri="{BB962C8B-B14F-4D97-AF65-F5344CB8AC3E}">
        <p14:creationId xmlns:p14="http://schemas.microsoft.com/office/powerpoint/2010/main" val="427923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Mt. Gox case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282242" y="0"/>
            <a:ext cx="898483" cy="338554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2242" y="5567938"/>
            <a:ext cx="8595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Mt.Gox was the worst scandal in Bitcoin history and precipitated the burst of the bubble in early 2014. An estimated $500 million in bitcoins were lost.</a:t>
            </a:r>
          </a:p>
        </p:txBody>
      </p:sp>
      <p:pic>
        <p:nvPicPr>
          <p:cNvPr id="22" name="Content Placeholder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0" t="12548" r="30371"/>
          <a:stretch/>
        </p:blipFill>
        <p:spPr>
          <a:xfrm>
            <a:off x="2746376" y="1013387"/>
            <a:ext cx="3651250" cy="455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582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History – All Time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blockchain.info (March 4, 2015)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242" y="0"/>
            <a:ext cx="898483" cy="338554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16" name="Content Placeholder 9" descr="Bitcoin Market Price (USD) - Alltime.tif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0" b="14789"/>
          <a:stretch/>
        </p:blipFill>
        <p:spPr>
          <a:xfrm>
            <a:off x="282242" y="1643062"/>
            <a:ext cx="8595552" cy="3571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396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History – 2 Years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blockchain.info (March 4, 2015)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82242" y="0"/>
            <a:ext cx="898483" cy="338554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16" name="Content Placeholder 12" descr="Bitcoin Market Price (USD) - 2y.tif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7" b="13902"/>
          <a:stretch/>
        </p:blipFill>
        <p:spPr>
          <a:xfrm>
            <a:off x="282242" y="1587500"/>
            <a:ext cx="8595552" cy="368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56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price of a bitcoin has fluctuated wildly in the past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 volatility deters the mainstream from holding bitcoins as a store of value</a:t>
            </a:r>
          </a:p>
          <a:p>
            <a:r>
              <a:rPr lang="en-US" dirty="0"/>
              <a:t>And makes it unsuitable as a unit of account</a:t>
            </a:r>
          </a:p>
          <a:p>
            <a:r>
              <a:rPr lang="en-US" dirty="0"/>
              <a:t>Merchants instantly exchange bitcoins for fiat</a:t>
            </a:r>
          </a:p>
          <a:p>
            <a:r>
              <a:rPr lang="en-US" dirty="0"/>
              <a:t>But volatility will subside as</a:t>
            </a:r>
          </a:p>
          <a:p>
            <a:pPr lvl="1"/>
            <a:r>
              <a:rPr lang="en-US" dirty="0"/>
              <a:t>speculators leave the system</a:t>
            </a:r>
          </a:p>
          <a:p>
            <a:pPr lvl="1"/>
            <a:r>
              <a:rPr lang="en-US" dirty="0"/>
              <a:t>market capitalization rises</a:t>
            </a:r>
          </a:p>
          <a:p>
            <a:pPr lvl="1"/>
            <a:r>
              <a:rPr lang="en-US" dirty="0"/>
              <a:t>shorts become available</a:t>
            </a:r>
          </a:p>
          <a:p>
            <a:pPr lvl="1"/>
            <a:r>
              <a:rPr lang="en-US" dirty="0"/>
              <a:t>concentration decreases and liquidity increases</a:t>
            </a:r>
          </a:p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2242" y="0"/>
            <a:ext cx="898483" cy="338554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84252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3945120"/>
            <a:ext cx="9143999" cy="725309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2242" y="1013388"/>
            <a:ext cx="8595552" cy="5208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Bitcoin?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 Architecture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Opportunities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Challenges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Closing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44257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“The digital currency known as Bitcoin is only six years old ... It is, quite simply, one of the most powerful innovations in finance in 500 years.”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P. Vigna, M. Casey: The Age of Cryptocurrency, 2015</a:t>
            </a:r>
          </a:p>
        </p:txBody>
      </p:sp>
    </p:spTree>
    <p:extLst>
      <p:ext uri="{BB962C8B-B14F-4D97-AF65-F5344CB8AC3E}">
        <p14:creationId xmlns:p14="http://schemas.microsoft.com/office/powerpoint/2010/main" val="378866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1500" dirty="0"/>
              <a:t>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7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http://bitcoin.org</a:t>
            </a:r>
            <a:endParaRPr lang="en-US" dirty="0"/>
          </a:p>
          <a:p>
            <a:r>
              <a:rPr lang="en-US" dirty="0">
                <a:hlinkClick r:id="rId4"/>
              </a:rPr>
              <a:t>http://en.wikipedia.org/wiki/Bitcoin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http://blockchain.info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http://www.coindesk.com</a:t>
            </a:r>
            <a:r>
              <a:rPr lang="en-US"/>
              <a:t> </a:t>
            </a:r>
          </a:p>
          <a:p>
            <a:r>
              <a:rPr lang="en-US" dirty="0">
                <a:hlinkClick r:id="rId7"/>
              </a:rPr>
              <a:t>http://two-bit-idiot.tumblr.com</a:t>
            </a:r>
            <a:endParaRPr lang="en-US"/>
          </a:p>
          <a:p>
            <a:r>
              <a:rPr lang="en-US" dirty="0">
                <a:hlinkClick r:id="rId8"/>
              </a:rPr>
              <a:t>http://www.reddit.com</a:t>
            </a:r>
            <a:r>
              <a:rPr lang="en-US">
                <a:hlinkClick r:id="rId8"/>
              </a:rPr>
              <a:t>/r/Bitcoin/</a:t>
            </a:r>
            <a:r>
              <a:rPr lang="en-US"/>
              <a:t>  </a:t>
            </a:r>
          </a:p>
          <a:p>
            <a:r>
              <a:rPr lang="en-US" dirty="0"/>
              <a:t>Video “How Bitcoin works under the hood”: </a:t>
            </a:r>
            <a:r>
              <a:rPr lang="en-US" dirty="0">
                <a:hlinkClick r:id="rId9"/>
              </a:rPr>
              <a:t>https://www.</a:t>
            </a:r>
            <a:r>
              <a:rPr lang="en-US">
                <a:hlinkClick r:id="rId9"/>
              </a:rPr>
              <a:t>youtube</a:t>
            </a:r>
            <a:r>
              <a:rPr lang="en-US" dirty="0">
                <a:hlinkClick r:id="rId9"/>
              </a:rPr>
              <a:t>.com</a:t>
            </a:r>
            <a:r>
              <a:rPr lang="en-US">
                <a:hlinkClick r:id="rId9"/>
              </a:rPr>
              <a:t>/watch?v=Lx9zgZCMqXE</a:t>
            </a:r>
            <a:r>
              <a:rPr lang="en-US"/>
              <a:t> </a:t>
            </a:r>
          </a:p>
          <a:p>
            <a:r>
              <a:rPr lang="en-US" dirty="0"/>
              <a:t>P. Vigna, M. Casey: The Age of Cryptocurrency, 2015</a:t>
            </a:r>
          </a:p>
          <a:p>
            <a:r>
              <a:rPr lang="en-US" dirty="0">
                <a:hlinkClick r:id="rId10"/>
              </a:rPr>
              <a:t>http://mitbitcoinexpo.org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Sascha Boehme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saschafb@gmail.com</a:t>
            </a:r>
            <a:endParaRPr lang="en-US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www.linkedin.com</a:t>
            </a:r>
            <a:r>
              <a:rPr lang="en-US">
                <a:hlinkClick r:id="rId4"/>
              </a:rPr>
              <a:t>/in/saschaboehme</a:t>
            </a:r>
            <a:r>
              <a:rPr lang="en-US"/>
              <a:t> </a:t>
            </a:r>
          </a:p>
          <a:p>
            <a:pPr marL="0" indent="0" algn="ctr">
              <a:buNone/>
            </a:pPr>
            <a:r>
              <a:rPr lang="en-US" dirty="0"/>
              <a:t>17nVzYtumxBAyd6ycUv9Xu46GySxUTHwzp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7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1043884"/>
            <a:ext cx="9143999" cy="725309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2242" y="1013388"/>
            <a:ext cx="8595552" cy="5208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Bitcoin?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 Architecture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Opportunities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Challenges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Closing</a:t>
            </a:r>
          </a:p>
          <a:p>
            <a:pPr marL="0" indent="0">
              <a:buFont typeface="Arial"/>
              <a:buNone/>
            </a:pPr>
            <a:r>
              <a:rPr lang="en-US" sz="4000" cap="smal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27255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is a Cryptocurrency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Royal Canadian Mint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Bitcoin?</a:t>
            </a:r>
          </a:p>
        </p:txBody>
      </p:sp>
    </p:spTree>
    <p:extLst>
      <p:ext uri="{BB962C8B-B14F-4D97-AF65-F5344CB8AC3E}">
        <p14:creationId xmlns:p14="http://schemas.microsoft.com/office/powerpoint/2010/main" val="928434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21" descr="What is BTC 1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3" t="10824" r="22956"/>
          <a:stretch/>
        </p:blipFill>
        <p:spPr>
          <a:xfrm>
            <a:off x="3242152" y="1106844"/>
            <a:ext cx="5308730" cy="464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is a Cryptocurrency</a:t>
            </a:r>
          </a:p>
        </p:txBody>
      </p:sp>
      <p:pic>
        <p:nvPicPr>
          <p:cNvPr id="12" name="Content Placeholder 11" descr="superman-15-dollars.jp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7500" r="-4155"/>
          <a:stretch/>
        </p:blipFill>
        <p:spPr>
          <a:xfrm>
            <a:off x="483593" y="2385848"/>
            <a:ext cx="2321333" cy="208630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Sources: Royal Canadian Mint, bitcoin.org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Bitcoin?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3070" y="5887607"/>
            <a:ext cx="8594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Bitcoin is money and a peer-to-peer payment network</a:t>
            </a:r>
          </a:p>
        </p:txBody>
      </p:sp>
    </p:spTree>
    <p:extLst>
      <p:ext uri="{BB962C8B-B14F-4D97-AF65-F5344CB8AC3E}">
        <p14:creationId xmlns:p14="http://schemas.microsoft.com/office/powerpoint/2010/main" val="296318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is a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59598" y="1208888"/>
            <a:ext cx="4518195" cy="50125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medium of exchange</a:t>
            </a:r>
            <a:br>
              <a:rPr lang="en-US" b="1" dirty="0"/>
            </a:br>
            <a:r>
              <a:rPr lang="en-US" dirty="0"/>
              <a:t>something that people can use to buy and sell from one another;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b="1" dirty="0"/>
              <a:t>unit of account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providing a common basis for prices;</a:t>
            </a:r>
          </a:p>
          <a:p>
            <a:endParaRPr lang="en-US" sz="1900" dirty="0"/>
          </a:p>
          <a:p>
            <a:r>
              <a:rPr lang="en-US" b="1" dirty="0"/>
              <a:t>store of value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which means people can save it and use it later.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Bitcoin?</a:t>
            </a:r>
          </a:p>
        </p:txBody>
      </p:sp>
      <p:pic>
        <p:nvPicPr>
          <p:cNvPr id="12" name="Picture 11" descr="bitcoin_w_us_currency_full_wid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0"/>
          <a:stretch/>
        </p:blipFill>
        <p:spPr>
          <a:xfrm>
            <a:off x="282242" y="2196584"/>
            <a:ext cx="3639312" cy="25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5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cryptocurrency is based on digital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2256" y="1208888"/>
            <a:ext cx="4525537" cy="50125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Derives trust from</a:t>
            </a:r>
          </a:p>
          <a:p>
            <a:r>
              <a:rPr lang="en-US" dirty="0"/>
              <a:t>NOT from legal tender statutes</a:t>
            </a:r>
          </a:p>
          <a:p>
            <a:r>
              <a:rPr lang="en-US" dirty="0"/>
              <a:t>NOT from chemical/physical properties</a:t>
            </a:r>
          </a:p>
          <a:p>
            <a:r>
              <a:rPr lang="en-US" dirty="0"/>
              <a:t>mathematical properties</a:t>
            </a:r>
          </a:p>
          <a:p>
            <a:r>
              <a:rPr lang="en-US" dirty="0"/>
              <a:t>based on established, trusted, cryptographic principles</a:t>
            </a:r>
          </a:p>
          <a:p>
            <a:pPr lvl="1"/>
            <a:r>
              <a:rPr lang="en-US" dirty="0"/>
              <a:t>cryptographic hashing</a:t>
            </a:r>
          </a:p>
          <a:p>
            <a:pPr lvl="1"/>
            <a:r>
              <a:rPr lang="en-US" dirty="0"/>
              <a:t>digital signatures</a:t>
            </a:r>
          </a:p>
          <a:p>
            <a:pPr lvl="1"/>
            <a:r>
              <a:rPr lang="en-US" dirty="0"/>
              <a:t>public key infrastructure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Bitcoin?</a:t>
            </a:r>
          </a:p>
        </p:txBody>
      </p:sp>
      <p:pic>
        <p:nvPicPr>
          <p:cNvPr id="4" name="Picture 3" descr="the_imitation_game_48050661_st_5_s-hig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42" y="2186114"/>
            <a:ext cx="3638787" cy="242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7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as a peer-to-peer network is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93004" y="2029392"/>
            <a:ext cx="4184790" cy="27992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decentralized</a:t>
            </a:r>
          </a:p>
          <a:p>
            <a:r>
              <a:rPr lang="en-US" dirty="0"/>
              <a:t>distributed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without the existence of a central authority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Bitcoin?</a:t>
            </a:r>
          </a:p>
        </p:txBody>
      </p:sp>
      <p:pic>
        <p:nvPicPr>
          <p:cNvPr id="7" name="Picture 6" descr="p2p-net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42" y="2029392"/>
            <a:ext cx="4047886" cy="27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4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16045</TotalTime>
  <Words>1565</Words>
  <Application>Microsoft Macintosh PowerPoint</Application>
  <PresentationFormat>On-screen Show (4:3)</PresentationFormat>
  <Paragraphs>388</Paragraphs>
  <Slides>39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Bitcoin: System Architecture, Opportunities and Challenges</vt:lpstr>
      <vt:lpstr>“The only way to confirm the absence of a transaction is to be aware of all transactions.”</vt:lpstr>
      <vt:lpstr>Content</vt:lpstr>
      <vt:lpstr>PowerPoint Presentation</vt:lpstr>
      <vt:lpstr>Bitcoin is a Cryptocurrency</vt:lpstr>
      <vt:lpstr>Bitcoin is a Cryptocurrency</vt:lpstr>
      <vt:lpstr>Money is a …</vt:lpstr>
      <vt:lpstr>A cryptocurrency is based on digital cryptography</vt:lpstr>
      <vt:lpstr>Bitcoin as a peer-to-peer network is …</vt:lpstr>
      <vt:lpstr>How does Bitcoin work?</vt:lpstr>
      <vt:lpstr>What does a bitcoin look like?</vt:lpstr>
      <vt:lpstr>Properties of Bitcoin</vt:lpstr>
      <vt:lpstr>PowerPoint Presentation</vt:lpstr>
      <vt:lpstr>"Good architecture meets the goals of the system” </vt:lpstr>
      <vt:lpstr>A new electronic cash system for online payments</vt:lpstr>
      <vt:lpstr>The current payment system consists of three stakeholder groups</vt:lpstr>
      <vt:lpstr>Based on the needs and goals we can formulate a system problem statement to synthesize the system</vt:lpstr>
      <vt:lpstr>How does Bitcoin compare to the current payment system?</vt:lpstr>
      <vt:lpstr>Bitcoin was designed with two stakeholder groups in mind</vt:lpstr>
      <vt:lpstr>The Bitcoin Startup Ecosystem:  Six Different Bitcoin Company Categories</vt:lpstr>
      <vt:lpstr>Bitcoin has the potential to revolutionize the payment industry</vt:lpstr>
      <vt:lpstr>PowerPoint Presentation</vt:lpstr>
      <vt:lpstr>Money transfer and online payments</vt:lpstr>
      <vt:lpstr>Potential to combat poverty and oppression</vt:lpstr>
      <vt:lpstr>Micropayments</vt:lpstr>
      <vt:lpstr>PowerPoint Presentation</vt:lpstr>
      <vt:lpstr>Challenges</vt:lpstr>
      <vt:lpstr>Regulatory frameworks around the world vary widely</vt:lpstr>
      <vt:lpstr>Regulation in the U.S.</vt:lpstr>
      <vt:lpstr>The Silk Road case</vt:lpstr>
      <vt:lpstr>The Mt. Gox case</vt:lpstr>
      <vt:lpstr>Price History – All Time</vt:lpstr>
      <vt:lpstr>Price History – 2 Years</vt:lpstr>
      <vt:lpstr>The price of a bitcoin has fluctuated wildly in the past</vt:lpstr>
      <vt:lpstr>PowerPoint Presentation</vt:lpstr>
      <vt:lpstr>Closing</vt:lpstr>
      <vt:lpstr>Q&amp;A</vt:lpstr>
      <vt:lpstr>Bitcoin resources</vt:lpstr>
      <vt:lpstr>Contact details</vt:lpstr>
    </vt:vector>
  </TitlesOfParts>
  <Manager/>
  <Company>MIT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Sascha Boehme</dc:creator>
  <cp:keywords/>
  <dc:description>Property of Sascha Boehme.</dc:description>
  <cp:lastModifiedBy>Erik Ferris</cp:lastModifiedBy>
  <cp:revision>942</cp:revision>
  <cp:lastPrinted>2015-03-09T11:16:33Z</cp:lastPrinted>
  <dcterms:created xsi:type="dcterms:W3CDTF">2012-11-24T18:50:25Z</dcterms:created>
  <dcterms:modified xsi:type="dcterms:W3CDTF">2015-03-16T17:09:33Z</dcterms:modified>
  <cp:category/>
</cp:coreProperties>
</file>